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371" r:id="rId3"/>
    <p:sldId id="344" r:id="rId4"/>
    <p:sldId id="375" r:id="rId5"/>
    <p:sldId id="345" r:id="rId6"/>
    <p:sldId id="362" r:id="rId7"/>
    <p:sldId id="372" r:id="rId8"/>
    <p:sldId id="373" r:id="rId9"/>
    <p:sldId id="363" r:id="rId10"/>
    <p:sldId id="364" r:id="rId11"/>
    <p:sldId id="377" r:id="rId12"/>
    <p:sldId id="366" r:id="rId13"/>
    <p:sldId id="370" r:id="rId14"/>
    <p:sldId id="376" r:id="rId15"/>
    <p:sldId id="356" r:id="rId16"/>
  </p:sldIdLst>
  <p:sldSz cx="12188825" cy="6091238"/>
  <p:notesSz cx="6858000" cy="9144000"/>
  <p:defaultTextStyle>
    <a:defPPr>
      <a:defRPr lang="zh-CN"/>
    </a:defPPr>
    <a:lvl1pPr marL="0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1pPr>
    <a:lvl2pPr marL="438683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2pPr>
    <a:lvl3pPr marL="877367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3pPr>
    <a:lvl4pPr marL="1316050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4pPr>
    <a:lvl5pPr marL="1754734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5pPr>
    <a:lvl6pPr marL="2193417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6pPr>
    <a:lvl7pPr marL="2632100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7pPr>
    <a:lvl8pPr marL="3070784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8pPr>
    <a:lvl9pPr marL="3509467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88655" autoAdjust="0"/>
  </p:normalViewPr>
  <p:slideViewPr>
    <p:cSldViewPr snapToGrid="0" snapToObjects="1">
      <p:cViewPr varScale="1">
        <p:scale>
          <a:sx n="122" d="100"/>
          <a:sy n="122" d="100"/>
        </p:scale>
        <p:origin x="120" y="252"/>
      </p:cViewPr>
      <p:guideLst>
        <p:guide orient="horz" pos="191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DBBFA-E61A-2247-8227-F25BFC8FE8E4}" type="datetimeFigureOut">
              <a:rPr kumimoji="1" lang="zh-CN" altLang="en-US" smtClean="0"/>
              <a:t>2017/9/18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1313" y="1143000"/>
            <a:ext cx="6175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46DC0-859A-594F-847E-66F975B12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3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1pPr>
    <a:lvl2pPr marL="438683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2pPr>
    <a:lvl3pPr marL="877367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3pPr>
    <a:lvl4pPr marL="1316050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4pPr>
    <a:lvl5pPr marL="1754734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5pPr>
    <a:lvl6pPr marL="2193417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6pPr>
    <a:lvl7pPr marL="2632100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7pPr>
    <a:lvl8pPr marL="3070784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8pPr>
    <a:lvl9pPr marL="3509467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1313" y="1143000"/>
            <a:ext cx="6175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915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516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383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453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7461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47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1313" y="1143000"/>
            <a:ext cx="61753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CEBE-AE55-4527-B888-5D8E1DDAE18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54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7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1313" y="1143000"/>
            <a:ext cx="6175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4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1313" y="1143000"/>
            <a:ext cx="6175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194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1313" y="1143000"/>
            <a:ext cx="6175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60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5564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1313" y="1143000"/>
            <a:ext cx="6175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941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1313" y="1143000"/>
            <a:ext cx="6175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2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46DC0-859A-594F-847E-66F975B12C2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80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新松机器人组：</a:t>
            </a:r>
            <a:r>
              <a:rPr lang="en-US" altLang="zh-CN"/>
              <a:t>Wand Maker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850228" y="1121326"/>
            <a:ext cx="10512862" cy="3864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5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996879"/>
            <a:ext cx="9141619" cy="2120653"/>
          </a:xfrm>
        </p:spPr>
        <p:txBody>
          <a:bodyPr anchor="b"/>
          <a:lstStyle>
            <a:lvl1pPr algn="ctr">
              <a:defRPr sz="5329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199312"/>
            <a:ext cx="9141619" cy="1470639"/>
          </a:xfrm>
        </p:spPr>
        <p:txBody>
          <a:bodyPr/>
          <a:lstStyle>
            <a:lvl1pPr marL="0" indent="0" algn="ctr">
              <a:buNone/>
              <a:defRPr sz="2132"/>
            </a:lvl1pPr>
            <a:lvl2pPr marL="406085" indent="0" algn="ctr">
              <a:buNone/>
              <a:defRPr sz="1776"/>
            </a:lvl2pPr>
            <a:lvl3pPr marL="812170" indent="0" algn="ctr">
              <a:buNone/>
              <a:defRPr sz="1599"/>
            </a:lvl3pPr>
            <a:lvl4pPr marL="1218255" indent="0" algn="ctr">
              <a:buNone/>
              <a:defRPr sz="1421"/>
            </a:lvl4pPr>
            <a:lvl5pPr marL="1624340" indent="0" algn="ctr">
              <a:buNone/>
              <a:defRPr sz="1421"/>
            </a:lvl5pPr>
            <a:lvl6pPr marL="2030425" indent="0" algn="ctr">
              <a:buNone/>
              <a:defRPr sz="1421"/>
            </a:lvl6pPr>
            <a:lvl7pPr marL="2436510" indent="0" algn="ctr">
              <a:buNone/>
              <a:defRPr sz="1421"/>
            </a:lvl7pPr>
            <a:lvl8pPr marL="2842595" indent="0" algn="ctr">
              <a:buNone/>
              <a:defRPr sz="1421"/>
            </a:lvl8pPr>
            <a:lvl9pPr marL="3248680" indent="0" algn="ctr">
              <a:buNone/>
              <a:defRPr sz="142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1899139" y="5319495"/>
            <a:ext cx="1164492" cy="324302"/>
          </a:xfrm>
        </p:spPr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7549" y="5735676"/>
            <a:ext cx="4113728" cy="324302"/>
          </a:xfrm>
        </p:spPr>
        <p:txBody>
          <a:bodyPr/>
          <a:lstStyle/>
          <a:p>
            <a:r>
              <a:rPr lang="zh-CN" altLang="en-US"/>
              <a:t>新松机器人组：</a:t>
            </a:r>
            <a:r>
              <a:rPr lang="en-US" altLang="zh-CN"/>
              <a:t>Wand Maker</a:t>
            </a:r>
            <a:endParaRPr lang="zh-CN" altLang="en-US" dirty="0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69046" y="5297929"/>
            <a:ext cx="1050166" cy="324302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85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152610"/>
            <a:ext cx="10512862" cy="386483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1899139" y="5319495"/>
            <a:ext cx="1164492" cy="324302"/>
          </a:xfrm>
        </p:spPr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7549" y="5735676"/>
            <a:ext cx="4113728" cy="324302"/>
          </a:xfrm>
        </p:spPr>
        <p:txBody>
          <a:bodyPr/>
          <a:lstStyle/>
          <a:p>
            <a:r>
              <a:rPr lang="zh-CN" altLang="en-US"/>
              <a:t>新松机器人组：</a:t>
            </a:r>
            <a:r>
              <a:rPr lang="en-US" altLang="zh-CN"/>
              <a:t>Wand Maker</a:t>
            </a:r>
            <a:endParaRPr lang="zh-CN" altLang="en-US" dirty="0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69046" y="5297929"/>
            <a:ext cx="1050166" cy="324302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9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新松机器人组：</a:t>
            </a:r>
            <a:r>
              <a:rPr lang="en-US" altLang="zh-CN"/>
              <a:t>Wand Maker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0" r="19468"/>
          <a:stretch/>
        </p:blipFill>
        <p:spPr>
          <a:xfrm>
            <a:off x="2" y="0"/>
            <a:ext cx="12188826" cy="609123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12188825" cy="6091238"/>
          </a:xfrm>
          <a:prstGeom prst="rect">
            <a:avLst/>
          </a:prstGeom>
          <a:gradFill flip="none" rotWithShape="1">
            <a:gsLst>
              <a:gs pos="0">
                <a:srgbClr val="06001C">
                  <a:alpha val="0"/>
                </a:srgbClr>
              </a:gs>
              <a:gs pos="100000">
                <a:srgbClr val="06001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99"/>
          </a:p>
        </p:txBody>
      </p:sp>
    </p:spTree>
    <p:extLst>
      <p:ext uri="{BB962C8B-B14F-4D97-AF65-F5344CB8AC3E}">
        <p14:creationId xmlns:p14="http://schemas.microsoft.com/office/powerpoint/2010/main" val="85589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55261" y="398584"/>
            <a:ext cx="7440539" cy="636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685800">
              <a:defRPr/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621510"/>
            <a:ext cx="10512862" cy="3864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" y="-2012"/>
            <a:ext cx="3676762" cy="1039077"/>
            <a:chOff x="0" y="-2013"/>
            <a:chExt cx="3676762" cy="1039077"/>
          </a:xfrm>
          <a:solidFill>
            <a:srgbClr val="002060"/>
          </a:solidFill>
        </p:grpSpPr>
        <p:sp>
          <p:nvSpPr>
            <p:cNvPr id="8" name="矩形 7"/>
            <p:cNvSpPr/>
            <p:nvPr/>
          </p:nvSpPr>
          <p:spPr>
            <a:xfrm>
              <a:off x="0" y="0"/>
              <a:ext cx="1413641" cy="1037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9" name="矩形 8"/>
            <p:cNvSpPr/>
            <p:nvPr/>
          </p:nvSpPr>
          <p:spPr>
            <a:xfrm>
              <a:off x="1378440" y="-2013"/>
              <a:ext cx="1753642" cy="550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1409622" y="481991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11" name="直角三角形 10"/>
            <p:cNvSpPr/>
            <p:nvPr/>
          </p:nvSpPr>
          <p:spPr>
            <a:xfrm rot="5400000">
              <a:off x="3124043" y="7999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</p:grpSp>
      <p:grpSp>
        <p:nvGrpSpPr>
          <p:cNvPr id="12" name="组 11"/>
          <p:cNvGrpSpPr/>
          <p:nvPr userDrawn="1"/>
        </p:nvGrpSpPr>
        <p:grpSpPr>
          <a:xfrm>
            <a:off x="-35200" y="5042350"/>
            <a:ext cx="3710842" cy="1040145"/>
            <a:chOff x="-35201" y="5042348"/>
            <a:chExt cx="3710842" cy="1040145"/>
          </a:xfrm>
          <a:solidFill>
            <a:srgbClr val="002060"/>
          </a:solidFill>
        </p:grpSpPr>
        <p:sp>
          <p:nvSpPr>
            <p:cNvPr id="13" name="矩形 12"/>
            <p:cNvSpPr/>
            <p:nvPr/>
          </p:nvSpPr>
          <p:spPr>
            <a:xfrm>
              <a:off x="-35201" y="5042348"/>
              <a:ext cx="1413641" cy="1037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78576" y="5573253"/>
              <a:ext cx="1753642" cy="509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1383695" y="5046566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16" name="直角三角形 15"/>
            <p:cNvSpPr/>
            <p:nvPr/>
          </p:nvSpPr>
          <p:spPr>
            <a:xfrm>
              <a:off x="3132041" y="5557042"/>
              <a:ext cx="543600" cy="5184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</p:grpSp>
      <p:grpSp>
        <p:nvGrpSpPr>
          <p:cNvPr id="17" name="组 16"/>
          <p:cNvGrpSpPr/>
          <p:nvPr userDrawn="1"/>
        </p:nvGrpSpPr>
        <p:grpSpPr>
          <a:xfrm>
            <a:off x="8571048" y="5048937"/>
            <a:ext cx="3631463" cy="1051716"/>
            <a:chOff x="8571047" y="5048937"/>
            <a:chExt cx="3631463" cy="1051716"/>
          </a:xfrm>
          <a:solidFill>
            <a:srgbClr val="002060"/>
          </a:solidFill>
        </p:grpSpPr>
        <p:sp>
          <p:nvSpPr>
            <p:cNvPr id="18" name="矩形 17"/>
            <p:cNvSpPr/>
            <p:nvPr/>
          </p:nvSpPr>
          <p:spPr>
            <a:xfrm>
              <a:off x="10788869" y="5061938"/>
              <a:ext cx="1413641" cy="1037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19" name="矩形 18"/>
            <p:cNvSpPr/>
            <p:nvPr/>
          </p:nvSpPr>
          <p:spPr>
            <a:xfrm>
              <a:off x="9070425" y="5589761"/>
              <a:ext cx="1753642" cy="509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20" name="直角三角形 19"/>
            <p:cNvSpPr/>
            <p:nvPr/>
          </p:nvSpPr>
          <p:spPr>
            <a:xfrm rot="16200000">
              <a:off x="10235203" y="5056935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21" name="直角三角形 20"/>
            <p:cNvSpPr/>
            <p:nvPr/>
          </p:nvSpPr>
          <p:spPr>
            <a:xfrm rot="16200000">
              <a:off x="8562947" y="5581353"/>
              <a:ext cx="527400" cy="5112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</p:grpSp>
      <p:grpSp>
        <p:nvGrpSpPr>
          <p:cNvPr id="22" name="组 21"/>
          <p:cNvGrpSpPr/>
          <p:nvPr userDrawn="1"/>
        </p:nvGrpSpPr>
        <p:grpSpPr>
          <a:xfrm>
            <a:off x="8500223" y="394"/>
            <a:ext cx="3705654" cy="1056603"/>
            <a:chOff x="8500223" y="36250"/>
            <a:chExt cx="3705654" cy="1056603"/>
          </a:xfrm>
          <a:solidFill>
            <a:srgbClr val="002060"/>
          </a:solidFill>
        </p:grpSpPr>
        <p:sp>
          <p:nvSpPr>
            <p:cNvPr id="23" name="矩形 22"/>
            <p:cNvSpPr/>
            <p:nvPr/>
          </p:nvSpPr>
          <p:spPr>
            <a:xfrm>
              <a:off x="9034282" y="39847"/>
              <a:ext cx="1753642" cy="509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24" name="矩形 23"/>
            <p:cNvSpPr/>
            <p:nvPr/>
          </p:nvSpPr>
          <p:spPr>
            <a:xfrm>
              <a:off x="10792236" y="39848"/>
              <a:ext cx="1413641" cy="1037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25" name="直角三角形 24"/>
            <p:cNvSpPr/>
            <p:nvPr/>
          </p:nvSpPr>
          <p:spPr>
            <a:xfrm rot="10800000">
              <a:off x="10232196" y="548132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  <p:sp>
          <p:nvSpPr>
            <p:cNvPr id="26" name="直角三角形 25"/>
            <p:cNvSpPr/>
            <p:nvPr/>
          </p:nvSpPr>
          <p:spPr>
            <a:xfrm rot="10800000">
              <a:off x="8500223" y="36250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27"/>
            </a:p>
          </p:txBody>
        </p:sp>
      </p:grpSp>
      <p:sp>
        <p:nvSpPr>
          <p:cNvPr id="27" name="文本框 26"/>
          <p:cNvSpPr txBox="1"/>
          <p:nvPr userDrawn="1"/>
        </p:nvSpPr>
        <p:spPr>
          <a:xfrm>
            <a:off x="291272" y="164413"/>
            <a:ext cx="1316883" cy="35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727" b="1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rPr>
              <a:t>不可展示</a:t>
            </a: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289021" y="5543788"/>
            <a:ext cx="1316883" cy="35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727" b="1" dirty="0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rPr>
              <a:t>不可展示</a:t>
            </a: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0893307" y="118690"/>
            <a:ext cx="1316883" cy="35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727" b="1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rPr>
              <a:t>不可展示</a:t>
            </a: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10893307" y="5539573"/>
            <a:ext cx="1316883" cy="35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727" b="1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rPr>
              <a:t>不可展示</a:t>
            </a:r>
          </a:p>
        </p:txBody>
      </p:sp>
      <p:grpSp>
        <p:nvGrpSpPr>
          <p:cNvPr id="31" name="组合 23">
            <a:extLst>
              <a:ext uri="{FF2B5EF4-FFF2-40B4-BE49-F238E27FC236}">
                <a16:creationId xmlns:a16="http://schemas.microsoft.com/office/drawing/2014/main" id="{4AE2C3C8-DD4D-4F4B-B273-398BCA6A7866}"/>
              </a:ext>
            </a:extLst>
          </p:cNvPr>
          <p:cNvGrpSpPr/>
          <p:nvPr userDrawn="1"/>
        </p:nvGrpSpPr>
        <p:grpSpPr>
          <a:xfrm>
            <a:off x="1523988" y="865223"/>
            <a:ext cx="9144000" cy="174236"/>
            <a:chOff x="0" y="863599"/>
            <a:chExt cx="12192000" cy="232314"/>
          </a:xfrm>
        </p:grpSpPr>
        <p:cxnSp>
          <p:nvCxnSpPr>
            <p:cNvPr id="32" name="直接连接符 24">
              <a:extLst>
                <a:ext uri="{FF2B5EF4-FFF2-40B4-BE49-F238E27FC236}">
                  <a16:creationId xmlns:a16="http://schemas.microsoft.com/office/drawing/2014/main" id="{8887BED3-7A96-4BCE-BEA6-3A2BA6867232}"/>
                </a:ext>
              </a:extLst>
            </p:cNvPr>
            <p:cNvCxnSpPr/>
            <p:nvPr/>
          </p:nvCxnSpPr>
          <p:spPr>
            <a:xfrm>
              <a:off x="0" y="1095913"/>
              <a:ext cx="1219200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25">
              <a:extLst>
                <a:ext uri="{FF2B5EF4-FFF2-40B4-BE49-F238E27FC236}">
                  <a16:creationId xmlns:a16="http://schemas.microsoft.com/office/drawing/2014/main" id="{0921ABAC-DF31-4268-B6E9-15CDBBE74B71}"/>
                </a:ext>
              </a:extLst>
            </p:cNvPr>
            <p:cNvGrpSpPr/>
            <p:nvPr/>
          </p:nvGrpSpPr>
          <p:grpSpPr>
            <a:xfrm>
              <a:off x="10383519" y="863599"/>
              <a:ext cx="1024461" cy="232313"/>
              <a:chOff x="9494519" y="680443"/>
              <a:chExt cx="1024461" cy="377370"/>
            </a:xfrm>
          </p:grpSpPr>
          <p:sp>
            <p:nvSpPr>
              <p:cNvPr id="34" name="平行四边形 26">
                <a:extLst>
                  <a:ext uri="{FF2B5EF4-FFF2-40B4-BE49-F238E27FC236}">
                    <a16:creationId xmlns:a16="http://schemas.microsoft.com/office/drawing/2014/main" id="{76721B86-BD85-4355-A803-1FEA6233ABB8}"/>
                  </a:ext>
                </a:extLst>
              </p:cNvPr>
              <p:cNvSpPr/>
              <p:nvPr/>
            </p:nvSpPr>
            <p:spPr>
              <a:xfrm>
                <a:off x="949451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5" name="平行四边形 27">
                <a:extLst>
                  <a:ext uri="{FF2B5EF4-FFF2-40B4-BE49-F238E27FC236}">
                    <a16:creationId xmlns:a16="http://schemas.microsoft.com/office/drawing/2014/main" id="{3E2EC687-F418-4CAF-8CAA-4CDE15EF5A34}"/>
                  </a:ext>
                </a:extLst>
              </p:cNvPr>
              <p:cNvSpPr/>
              <p:nvPr/>
            </p:nvSpPr>
            <p:spPr>
              <a:xfrm>
                <a:off x="983910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平行四边形 28">
                <a:extLst>
                  <a:ext uri="{FF2B5EF4-FFF2-40B4-BE49-F238E27FC236}">
                    <a16:creationId xmlns:a16="http://schemas.microsoft.com/office/drawing/2014/main" id="{4AB0D357-5C6B-485D-BF0F-1F5920917769}"/>
                  </a:ext>
                </a:extLst>
              </p:cNvPr>
              <p:cNvSpPr/>
              <p:nvPr/>
            </p:nvSpPr>
            <p:spPr>
              <a:xfrm>
                <a:off x="10183699" y="680443"/>
                <a:ext cx="335281" cy="377370"/>
              </a:xfrm>
              <a:prstGeom prst="parallelogram">
                <a:avLst>
                  <a:gd name="adj" fmla="val 3741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7" name="Date Placeholder 1"/>
          <p:cNvSpPr>
            <a:spLocks noGrp="1"/>
          </p:cNvSpPr>
          <p:nvPr>
            <p:ph type="dt" sz="half" idx="2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3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79" r:id="rId2"/>
    <p:sldLayoutId id="2147483680" r:id="rId3"/>
    <p:sldLayoutId id="2147483685" r:id="rId4"/>
    <p:sldLayoutId id="2147483690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marL="0" marR="0" indent="0" algn="ctr" defTabSz="81217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zh-CN" altLang="en-US" sz="2800" b="1" i="0" u="none" strike="noStrike" kern="1200" cap="none" spc="0" normalizeH="0" baseline="0" dirty="0" smtClean="0">
          <a:ln>
            <a:noFill/>
          </a:ln>
          <a:solidFill>
            <a:srgbClr val="44546A">
              <a:lumMod val="75000"/>
            </a:srgbClr>
          </a:solidFill>
          <a:effectLst/>
          <a:uLnTx/>
          <a:uFillTx/>
          <a:latin typeface="微软雅黑" pitchFamily="34" charset="-122"/>
          <a:ea typeface="碳纤维正粗黑简体" panose="02010601030101010101" pitchFamily="2" charset="-122"/>
          <a:cs typeface="+mj-cs"/>
        </a:defRPr>
      </a:lvl1pPr>
    </p:titleStyle>
    <p:bodyStyle>
      <a:lvl1pPr marL="203043" indent="-203043" algn="l" defTabSz="812170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487" kern="1200">
          <a:solidFill>
            <a:schemeClr val="tx1"/>
          </a:solidFill>
          <a:latin typeface="+mn-lt"/>
          <a:ea typeface="+mn-ea"/>
          <a:cs typeface="+mn-cs"/>
        </a:defRPr>
      </a:lvl1pPr>
      <a:lvl2pPr marL="60912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2pPr>
      <a:lvl3pPr marL="101521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42129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8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23346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63955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304563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45172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608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217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1825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2434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042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3651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4259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4868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09" y="-35858"/>
            <a:ext cx="12254192" cy="61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物理模型算法框架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50" y="1177619"/>
            <a:ext cx="38195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898" y="1258349"/>
            <a:ext cx="11216081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CN" altLang="en-US" sz="2000" dirty="0"/>
              <a:t>初始点</a:t>
            </a:r>
            <a:r>
              <a:rPr lang="zh-CN" altLang="en-US" sz="2000" b="1" dirty="0"/>
              <a:t>多项式拟合以去噪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CN" altLang="en-US" sz="2000" dirty="0"/>
              <a:t>位移多项式展开前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阶导数</a:t>
            </a:r>
            <a:r>
              <a:rPr lang="zh-CN" altLang="en-US" sz="2000" dirty="0"/>
              <a:t>得到：</a:t>
            </a:r>
            <a:br>
              <a:rPr lang="en-US" altLang="zh-CN" sz="2000" dirty="0"/>
            </a:br>
            <a:r>
              <a:rPr lang="zh-CN" altLang="en-US" sz="2000" dirty="0"/>
              <a:t>初始位置，速度，加速度等</a:t>
            </a:r>
            <a:endParaRPr lang="en-US" altLang="zh-CN" sz="2000" dirty="0"/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CN" altLang="en-US" sz="2000" dirty="0"/>
              <a:t>球</a:t>
            </a:r>
            <a:r>
              <a:rPr lang="zh-CN" altLang="en-US" sz="2000" b="1" dirty="0"/>
              <a:t>自旋</a:t>
            </a:r>
            <a:r>
              <a:rPr lang="zh-CN" altLang="en-US" sz="2000" dirty="0"/>
              <a:t>通过右式得到：</a:t>
            </a:r>
            <a:endParaRPr lang="en-US" altLang="zh-CN" sz="2000" dirty="0"/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CN" altLang="en-US" sz="2000" dirty="0"/>
              <a:t>计算</a:t>
            </a:r>
            <a:r>
              <a:rPr lang="zh-CN" altLang="en-US" sz="2000" b="1" dirty="0"/>
              <a:t>位移</a:t>
            </a:r>
            <a:r>
              <a:rPr lang="zh-CN" altLang="en-US" sz="2000" dirty="0"/>
              <a:t>得轨迹：</a:t>
            </a:r>
            <a:endParaRPr lang="en-US" altLang="zh-CN" sz="2000" dirty="0"/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CN" altLang="en-US" sz="2000"/>
              <a:t>根据</a:t>
            </a:r>
            <a:r>
              <a:rPr lang="zh-CN" altLang="en-US" sz="2000" b="1"/>
              <a:t>轨迹</a:t>
            </a:r>
            <a:r>
              <a:rPr lang="zh-CN" altLang="en-US" sz="2000"/>
              <a:t>计</a:t>
            </a:r>
            <a:r>
              <a:rPr lang="zh-CN" altLang="en-US" sz="2000" dirty="0"/>
              <a:t>算入射速度、角速度：</a:t>
            </a:r>
            <a:endParaRPr lang="en-US" altLang="zh-CN" sz="2000" dirty="0"/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CN" altLang="en-US" sz="2000" dirty="0"/>
              <a:t>用</a:t>
            </a:r>
            <a:r>
              <a:rPr lang="en-US" altLang="zh-CN" sz="2000" dirty="0"/>
              <a:t>4</a:t>
            </a:r>
            <a:r>
              <a:rPr lang="zh-CN" altLang="en-US" sz="2000" b="1" dirty="0"/>
              <a:t>计算</a:t>
            </a:r>
            <a:r>
              <a:rPr lang="zh-CN" altLang="en-US" sz="2000" dirty="0"/>
              <a:t>得预测轨迹</a:t>
            </a:r>
            <a:endParaRPr lang="en-US" altLang="zh-CN" sz="2000" dirty="0"/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endParaRPr lang="zh-CN" altLang="en-US" sz="20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831" y="1762140"/>
            <a:ext cx="14763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6" y="2381265"/>
            <a:ext cx="2839044" cy="71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38" y="3214672"/>
            <a:ext cx="2895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773" y="2969120"/>
            <a:ext cx="3038348" cy="125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38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物理模型预测轨迹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5" y="1178273"/>
            <a:ext cx="3718615" cy="2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00" y="1178273"/>
            <a:ext cx="4239277" cy="317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78" y="1450259"/>
            <a:ext cx="3696933" cy="2772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634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编解码框架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</p:sp>
      <p:sp>
        <p:nvSpPr>
          <p:cNvPr id="4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612" y="1266850"/>
            <a:ext cx="3599630" cy="3593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991136" y="1146605"/>
            <a:ext cx="6092825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CN" altLang="en-US" sz="1800" dirty="0"/>
              <a:t>输入</a:t>
            </a:r>
            <a:r>
              <a:rPr lang="en-US" altLang="zh-CN" sz="1800" dirty="0"/>
              <a:t>(t, x, y, z) </a:t>
            </a:r>
            <a:r>
              <a:rPr lang="zh-CN" altLang="en-US" sz="1800" dirty="0"/>
              <a:t>，用</a:t>
            </a:r>
            <a:r>
              <a:rPr lang="en-US" altLang="zh-CN" sz="1800" dirty="0"/>
              <a:t>FC</a:t>
            </a:r>
            <a:r>
              <a:rPr lang="zh-CN" altLang="en-US" sz="1800" dirty="0"/>
              <a:t>全连接层提取特征</a:t>
            </a:r>
            <a:endParaRPr lang="en-US" altLang="zh-CN" sz="1800" dirty="0"/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en-US" altLang="zh-CN" sz="1800" dirty="0"/>
              <a:t>LSTM</a:t>
            </a:r>
            <a:r>
              <a:rPr lang="zh-CN" altLang="en-US" sz="1800" dirty="0"/>
              <a:t>对</a:t>
            </a:r>
            <a:r>
              <a:rPr lang="en-US" altLang="zh-CN" sz="1800" dirty="0"/>
              <a:t>8</a:t>
            </a:r>
            <a:r>
              <a:rPr lang="zh-CN" altLang="en-US" sz="1800" dirty="0"/>
              <a:t>步的序列特征编码</a:t>
            </a:r>
            <a:endParaRPr lang="en-US" altLang="zh-CN" sz="1800" dirty="0"/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CN" altLang="en-US" sz="1800" dirty="0"/>
              <a:t>解码计算</a:t>
            </a:r>
            <a:r>
              <a:rPr lang="en-US" altLang="zh-CN" sz="1800" dirty="0"/>
              <a:t>20</a:t>
            </a:r>
            <a:r>
              <a:rPr lang="zh-CN" altLang="en-US" sz="1800" dirty="0"/>
              <a:t>步预测</a:t>
            </a:r>
            <a:r>
              <a:rPr lang="en-US" altLang="zh-CN" sz="1800" dirty="0"/>
              <a:t>(t, x, y, z) </a:t>
            </a:r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endParaRPr lang="zh-CN" altLang="en-US" sz="1800" dirty="0"/>
          </a:p>
        </p:txBody>
      </p:sp>
      <p:pic>
        <p:nvPicPr>
          <p:cNvPr id="4100" name="Picture 4" descr="E:\code\pingpongBot\ml\exp\perfec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603" y="2437443"/>
            <a:ext cx="4792436" cy="28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8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乒乓球界的</a:t>
            </a:r>
            <a:r>
              <a:rPr lang="en-US" altLang="zh-CN" dirty="0" err="1"/>
              <a:t>Alphgo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</p:sp>
      <p:sp>
        <p:nvSpPr>
          <p:cNvPr id="4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zqb.cyol.com/images/2011-10/10/06/res04_attpic_brief.jpg">
            <a:extLst>
              <a:ext uri="{FF2B5EF4-FFF2-40B4-BE49-F238E27FC236}">
                <a16:creationId xmlns:a16="http://schemas.microsoft.com/office/drawing/2014/main" id="{83B4B61B-D5E5-4B03-BE29-72147DE9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174" y="1187017"/>
            <a:ext cx="6374677" cy="422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8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9901" y="1283516"/>
            <a:ext cx="108301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zh-CN" altLang="en-US" sz="2000" dirty="0"/>
              <a:t>实现了物理模型、神经网络模型</a:t>
            </a:r>
            <a:r>
              <a:rPr lang="en-US" altLang="zh-CN" sz="2000" dirty="0"/>
              <a:t>2</a:t>
            </a:r>
            <a:r>
              <a:rPr lang="zh-CN" altLang="en-US" sz="2000" dirty="0"/>
              <a:t>种预测轨迹的方法，实验证明物理模型达到更稳定的预测结果。</a:t>
            </a:r>
            <a:endParaRPr lang="en-US" altLang="zh-CN" sz="2000" dirty="0"/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zh-CN" altLang="en-US" sz="2000" dirty="0"/>
              <a:t>实现了程序接口化。</a:t>
            </a:r>
            <a:endParaRPr lang="en-US" altLang="zh-CN" sz="2000" dirty="0"/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r>
              <a:rPr lang="zh-CN" altLang="en-US" sz="2000" dirty="0"/>
              <a:t>实现了</a:t>
            </a:r>
            <a:r>
              <a:rPr lang="en-US" altLang="zh-CN" sz="2000" dirty="0"/>
              <a:t>unity3d</a:t>
            </a:r>
            <a:r>
              <a:rPr lang="zh-CN" altLang="en-US" sz="2000" dirty="0"/>
              <a:t>可视化、肌电手环跟踪和</a:t>
            </a:r>
            <a:r>
              <a:rPr lang="en-US" altLang="zh-CN" sz="2000" dirty="0" err="1"/>
              <a:t>Hololens</a:t>
            </a:r>
            <a:r>
              <a:rPr lang="zh-CN" altLang="en-US" sz="2000" dirty="0"/>
              <a:t>模拟。</a:t>
            </a:r>
            <a:endParaRPr lang="en-US" altLang="zh-CN" sz="2000" dirty="0"/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lnSpc>
                <a:spcPts val="3000"/>
              </a:lnSpc>
              <a:buFont typeface="+mj-lt"/>
              <a:buAutoNum type="arabicPeriod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908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16276" y="2449884"/>
            <a:ext cx="2954655" cy="64588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09128">
              <a:defRPr/>
            </a:pPr>
            <a:r>
              <a:rPr lang="zh-CN" altLang="en-US" sz="359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感谢您的观看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19321456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603" y="996879"/>
            <a:ext cx="9141619" cy="1494651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</a:rPr>
              <a:t>乒乓球轨迹预测系统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603" y="3640822"/>
            <a:ext cx="9141619" cy="1104630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田凯、吴凡、许燚：复旦计算机学院研究生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张振东：迈吉客技术总监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刘娟娟：微软知识图谱产品经理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2896998" y="4745452"/>
            <a:ext cx="6092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Wand Maker</a:t>
            </a:r>
          </a:p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第九组</a:t>
            </a:r>
          </a:p>
        </p:txBody>
      </p:sp>
      <p:sp>
        <p:nvSpPr>
          <p:cNvPr id="5" name="矩形 4"/>
          <p:cNvSpPr/>
          <p:nvPr/>
        </p:nvSpPr>
        <p:spPr>
          <a:xfrm>
            <a:off x="8159809" y="259014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Arial"/>
                <a:ea typeface="微软雅黑"/>
              </a:rPr>
              <a:t>新松机器人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3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7">
            <a:extLst>
              <a:ext uri="{FF2B5EF4-FFF2-40B4-BE49-F238E27FC236}">
                <a16:creationId xmlns:a16="http://schemas.microsoft.com/office/drawing/2014/main" id="{225C5032-A5A0-4F9A-80BE-1D452E186151}"/>
              </a:ext>
            </a:extLst>
          </p:cNvPr>
          <p:cNvSpPr/>
          <p:nvPr/>
        </p:nvSpPr>
        <p:spPr>
          <a:xfrm>
            <a:off x="5234375" y="421723"/>
            <a:ext cx="1005403" cy="58477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b="1" dirty="0"/>
              <a:t>目录</a:t>
            </a:r>
            <a:endParaRPr lang="zh-CN" alt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原创设计师QQ598969553                 _4"/>
          <p:cNvGrpSpPr/>
          <p:nvPr/>
        </p:nvGrpSpPr>
        <p:grpSpPr>
          <a:xfrm>
            <a:off x="2588590" y="1618975"/>
            <a:ext cx="1496707" cy="1496707"/>
            <a:chOff x="1827622" y="1343919"/>
            <a:chExt cx="2304000" cy="2304000"/>
          </a:xfrm>
        </p:grpSpPr>
        <p:sp>
          <p:nvSpPr>
            <p:cNvPr id="16" name="椭圆 1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问题介绍</a:t>
              </a:r>
              <a:endParaRPr lang="en-US" altLang="zh-CN" dirty="0">
                <a:solidFill>
                  <a:srgbClr val="BB1717"/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grpSp>
        <p:nvGrpSpPr>
          <p:cNvPr id="18" name="原创设计师QQ598969553                 _5"/>
          <p:cNvGrpSpPr/>
          <p:nvPr/>
        </p:nvGrpSpPr>
        <p:grpSpPr>
          <a:xfrm>
            <a:off x="4277879" y="1618975"/>
            <a:ext cx="1496707" cy="1496707"/>
            <a:chOff x="1827622" y="1343919"/>
            <a:chExt cx="2304000" cy="2304000"/>
          </a:xfrm>
        </p:grpSpPr>
        <p:sp>
          <p:nvSpPr>
            <p:cNvPr id="19" name="椭圆 1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0" name="椭圆 1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数据分析</a:t>
              </a:r>
              <a:endParaRPr lang="zh-CN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grpSp>
        <p:nvGrpSpPr>
          <p:cNvPr id="21" name="原创设计师QQ598969553                 _6"/>
          <p:cNvGrpSpPr/>
          <p:nvPr/>
        </p:nvGrpSpPr>
        <p:grpSpPr>
          <a:xfrm>
            <a:off x="5967168" y="1618975"/>
            <a:ext cx="1496707" cy="1496707"/>
            <a:chOff x="1827622" y="1343919"/>
            <a:chExt cx="2304000" cy="2304000"/>
          </a:xfrm>
        </p:grpSpPr>
        <p:sp>
          <p:nvSpPr>
            <p:cNvPr id="22" name="椭圆 2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3" name="椭圆 2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物理建模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grpSp>
        <p:nvGrpSpPr>
          <p:cNvPr id="24" name="原创设计师QQ598969553                 _7"/>
          <p:cNvGrpSpPr/>
          <p:nvPr/>
        </p:nvGrpSpPr>
        <p:grpSpPr>
          <a:xfrm>
            <a:off x="7656456" y="1618975"/>
            <a:ext cx="1496707" cy="1496707"/>
            <a:chOff x="1827622" y="1343919"/>
            <a:chExt cx="2304000" cy="2304000"/>
          </a:xfrm>
        </p:grpSpPr>
        <p:sp>
          <p:nvSpPr>
            <p:cNvPr id="25" name="椭圆 2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6" name="椭圆 2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预处理</a:t>
              </a:r>
              <a:endParaRPr lang="en-US" altLang="zh-CN" dirty="0">
                <a:solidFill>
                  <a:srgbClr val="BB1717"/>
                </a:solidFill>
                <a:latin typeface="DIN Mittelschrift Std" pitchFamily="50" charset="0"/>
                <a:ea typeface="微软雅黑" pitchFamily="34" charset="-122"/>
              </a:endParaRPr>
            </a:p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特征分析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grpSp>
        <p:nvGrpSpPr>
          <p:cNvPr id="27" name="原创设计师QQ598969553                 _8"/>
          <p:cNvGrpSpPr/>
          <p:nvPr/>
        </p:nvGrpSpPr>
        <p:grpSpPr>
          <a:xfrm>
            <a:off x="2588590" y="3243323"/>
            <a:ext cx="1496707" cy="1496707"/>
            <a:chOff x="1827622" y="1343919"/>
            <a:chExt cx="2304000" cy="2304000"/>
          </a:xfrm>
        </p:grpSpPr>
        <p:sp>
          <p:nvSpPr>
            <p:cNvPr id="28" name="椭圆 2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9" name="椭圆 2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物理模型预测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grpSp>
        <p:nvGrpSpPr>
          <p:cNvPr id="30" name="原创设计师QQ598969553                 _9"/>
          <p:cNvGrpSpPr/>
          <p:nvPr/>
        </p:nvGrpSpPr>
        <p:grpSpPr>
          <a:xfrm>
            <a:off x="4277879" y="3265177"/>
            <a:ext cx="1496707" cy="1496707"/>
            <a:chOff x="1827622" y="1343919"/>
            <a:chExt cx="2304000" cy="2304000"/>
          </a:xfrm>
        </p:grpSpPr>
        <p:sp>
          <p:nvSpPr>
            <p:cNvPr id="31" name="椭圆 3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en-US" altLang="zh-CN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LSTM</a:t>
              </a:r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模型预测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grpSp>
        <p:nvGrpSpPr>
          <p:cNvPr id="33" name="原创设计师QQ598969553                 _10"/>
          <p:cNvGrpSpPr/>
          <p:nvPr/>
        </p:nvGrpSpPr>
        <p:grpSpPr>
          <a:xfrm>
            <a:off x="5967168" y="3271830"/>
            <a:ext cx="1496707" cy="1496707"/>
            <a:chOff x="1827622" y="1343919"/>
            <a:chExt cx="2304000" cy="2304000"/>
          </a:xfrm>
        </p:grpSpPr>
        <p:sp>
          <p:nvSpPr>
            <p:cNvPr id="34" name="椭圆 3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35" name="椭圆 3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en-US" altLang="zh-CN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unity3D</a:t>
              </a:r>
            </a:p>
            <a:p>
              <a:pPr lvl="0" algn="ctr"/>
              <a:r>
                <a:rPr lang="en-US" altLang="zh-CN" dirty="0" err="1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Hololens</a:t>
              </a:r>
              <a:r>
                <a:rPr lang="en-US" altLang="zh-CN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 Demo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grpSp>
        <p:nvGrpSpPr>
          <p:cNvPr id="36" name="原创设计师QQ598969553                 _11"/>
          <p:cNvGrpSpPr/>
          <p:nvPr/>
        </p:nvGrpSpPr>
        <p:grpSpPr>
          <a:xfrm>
            <a:off x="7656456" y="3271830"/>
            <a:ext cx="1496707" cy="1496707"/>
            <a:chOff x="1827622" y="1343919"/>
            <a:chExt cx="2304000" cy="2304000"/>
          </a:xfrm>
        </p:grpSpPr>
        <p:sp>
          <p:nvSpPr>
            <p:cNvPr id="37" name="椭圆 36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38" name="椭圆 37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itchFamily="34" charset="-122"/>
                </a:rPr>
                <a:t>总结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itchFamily="34" charset="-122"/>
              </a:endParaRPr>
            </a:p>
          </p:txBody>
        </p:sp>
      </p:grpSp>
      <p:sp>
        <p:nvSpPr>
          <p:cNvPr id="39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4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5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Quad 1">
            <a:extLst>
              <a:ext uri="{FF2B5EF4-FFF2-40B4-BE49-F238E27FC236}">
                <a16:creationId xmlns:a16="http://schemas.microsoft.com/office/drawing/2014/main" id="{4D599548-AB94-43F1-91E5-B0329A8BD298}"/>
              </a:ext>
            </a:extLst>
          </p:cNvPr>
          <p:cNvSpPr/>
          <p:nvPr/>
        </p:nvSpPr>
        <p:spPr>
          <a:xfrm>
            <a:off x="3671455" y="1555103"/>
            <a:ext cx="4808431" cy="2831306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35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矩形 26">
            <a:extLst>
              <a:ext uri="{FF2B5EF4-FFF2-40B4-BE49-F238E27FC236}">
                <a16:creationId xmlns:a16="http://schemas.microsoft.com/office/drawing/2014/main" id="{417EAA97-6783-45E4-A3C6-5132F89F305E}"/>
              </a:ext>
            </a:extLst>
          </p:cNvPr>
          <p:cNvSpPr/>
          <p:nvPr/>
        </p:nvSpPr>
        <p:spPr>
          <a:xfrm>
            <a:off x="8494040" y="1944646"/>
            <a:ext cx="1681480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Nonlinear Fitting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文本框 28">
            <a:extLst>
              <a:ext uri="{FF2B5EF4-FFF2-40B4-BE49-F238E27FC236}">
                <a16:creationId xmlns:a16="http://schemas.microsoft.com/office/drawing/2014/main" id="{31B9DD6A-9A86-48A9-9F19-2C603920ECA2}"/>
              </a:ext>
            </a:extLst>
          </p:cNvPr>
          <p:cNvSpPr txBox="1"/>
          <p:nvPr/>
        </p:nvSpPr>
        <p:spPr>
          <a:xfrm>
            <a:off x="4523146" y="572213"/>
            <a:ext cx="334327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r>
              <a:rPr lang="zh-CN" altLang="en-US" sz="2400" dirty="0">
                <a:solidFill>
                  <a:schemeClr val="tx2">
                    <a:lumMod val="75000"/>
                  </a:schemeClr>
                </a:solidFill>
                <a:latin typeface="碳纤维正粗黑简体" panose="02010601030101010101" pitchFamily="2" charset="-122"/>
                <a:ea typeface="碳纤维正粗黑简体" panose="02010601030101010101" pitchFamily="2" charset="-122"/>
              </a:rPr>
              <a:t>解决方案</a:t>
            </a:r>
          </a:p>
        </p:txBody>
      </p:sp>
      <p:sp>
        <p:nvSpPr>
          <p:cNvPr id="18" name="矩形 38">
            <a:extLst>
              <a:ext uri="{FF2B5EF4-FFF2-40B4-BE49-F238E27FC236}">
                <a16:creationId xmlns:a16="http://schemas.microsoft.com/office/drawing/2014/main" id="{E9327BC5-E42B-423D-B3DE-DE51C6D4A8BA}"/>
              </a:ext>
            </a:extLst>
          </p:cNvPr>
          <p:cNvSpPr/>
          <p:nvPr/>
        </p:nvSpPr>
        <p:spPr>
          <a:xfrm>
            <a:off x="8494040" y="3275359"/>
            <a:ext cx="1681480" cy="7266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685800">
              <a:lnSpc>
                <a:spcPct val="120000"/>
              </a:lnSpc>
              <a:defRPr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Arial"/>
                <a:ea typeface="微软雅黑"/>
              </a:rPr>
              <a:t>Deep Learning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</a:endParaRPr>
          </a:p>
        </p:txBody>
      </p:sp>
      <p:sp>
        <p:nvSpPr>
          <p:cNvPr id="16" name="矩形 41">
            <a:extLst>
              <a:ext uri="{FF2B5EF4-FFF2-40B4-BE49-F238E27FC236}">
                <a16:creationId xmlns:a16="http://schemas.microsoft.com/office/drawing/2014/main" id="{9F4D5277-216E-4112-81D3-49DC27B388AD}"/>
              </a:ext>
            </a:extLst>
          </p:cNvPr>
          <p:cNvSpPr/>
          <p:nvPr/>
        </p:nvSpPr>
        <p:spPr>
          <a:xfrm>
            <a:off x="787597" y="1787844"/>
            <a:ext cx="2660278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000" b="1" dirty="0">
                <a:solidFill>
                  <a:schemeClr val="tx2">
                    <a:lumMod val="75000"/>
                  </a:schemeClr>
                </a:solidFill>
              </a:rPr>
              <a:t>Kalman filter Smoothing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矩形 44">
            <a:extLst>
              <a:ext uri="{FF2B5EF4-FFF2-40B4-BE49-F238E27FC236}">
                <a16:creationId xmlns:a16="http://schemas.microsoft.com/office/drawing/2014/main" id="{FD45D2C3-B9A3-4BE5-B35A-9DF73DCE1513}"/>
              </a:ext>
            </a:extLst>
          </p:cNvPr>
          <p:cNvSpPr/>
          <p:nvPr/>
        </p:nvSpPr>
        <p:spPr>
          <a:xfrm>
            <a:off x="1989972" y="3487924"/>
            <a:ext cx="1681480" cy="11633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lnSpc>
                <a:spcPct val="120000"/>
              </a:lnSpc>
              <a:defRPr/>
            </a:pPr>
            <a:r>
              <a:rPr lang="en-US" altLang="zh-CN" sz="2000" b="1" dirty="0"/>
              <a:t>Physics Modeling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pPr algn="r" defTabSz="685800">
              <a:lnSpc>
                <a:spcPct val="120000"/>
              </a:lnSpc>
              <a:defRPr/>
            </a:pPr>
            <a:endParaRPr lang="zh-CN" altLang="en-US" b="1" dirty="0">
              <a:solidFill>
                <a:schemeClr val="tx2">
                  <a:lumMod val="75000"/>
                </a:schemeClr>
              </a:solidFill>
              <a:latin typeface="Arial"/>
              <a:ea typeface="微软雅黑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21B3C39-5766-42B3-B7BF-24AFC642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85" y="1622041"/>
            <a:ext cx="2142902" cy="12543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4D4A97-75EC-4797-B85F-AF4FB78DA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784" y="1621236"/>
            <a:ext cx="2101064" cy="12623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24DDEA-DFC5-41A5-BE8F-DF77DCED4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85" y="3071920"/>
            <a:ext cx="2142902" cy="1160603"/>
          </a:xfrm>
          <a:prstGeom prst="rect">
            <a:avLst/>
          </a:prstGeom>
        </p:spPr>
      </p:pic>
      <p:pic>
        <p:nvPicPr>
          <p:cNvPr id="1026" name="Picture 2" descr="https://ss1.bdstatic.com/70cFuXSh_Q1YnxGkpoWK1HF6hhy/it/u=3226452093,2946181668&amp;fm=27&amp;gp=0.jpg">
            <a:extLst>
              <a:ext uri="{FF2B5EF4-FFF2-40B4-BE49-F238E27FC236}">
                <a16:creationId xmlns:a16="http://schemas.microsoft.com/office/drawing/2014/main" id="{E39194BA-C76D-4B12-9193-B02CD744F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786" y="3071920"/>
            <a:ext cx="2062005" cy="116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8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7">
            <a:extLst>
              <a:ext uri="{FF2B5EF4-FFF2-40B4-BE49-F238E27FC236}">
                <a16:creationId xmlns:a16="http://schemas.microsoft.com/office/drawing/2014/main" id="{3A88B405-5D73-45B3-8F06-B5934047B9F1}"/>
              </a:ext>
            </a:extLst>
          </p:cNvPr>
          <p:cNvGrpSpPr/>
          <p:nvPr/>
        </p:nvGrpSpPr>
        <p:grpSpPr>
          <a:xfrm>
            <a:off x="2711938" y="4587149"/>
            <a:ext cx="6885354" cy="871439"/>
            <a:chOff x="-243951" y="3304059"/>
            <a:chExt cx="6834457" cy="1161918"/>
          </a:xfrm>
        </p:grpSpPr>
        <p:sp>
          <p:nvSpPr>
            <p:cNvPr id="5" name="矩形 18">
              <a:extLst>
                <a:ext uri="{FF2B5EF4-FFF2-40B4-BE49-F238E27FC236}">
                  <a16:creationId xmlns:a16="http://schemas.microsoft.com/office/drawing/2014/main" id="{AB0B8B02-76F1-427D-B1EE-5F554ECE3C41}"/>
                </a:ext>
              </a:extLst>
            </p:cNvPr>
            <p:cNvSpPr/>
            <p:nvPr/>
          </p:nvSpPr>
          <p:spPr>
            <a:xfrm>
              <a:off x="-115094" y="3677812"/>
              <a:ext cx="6705600" cy="7881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给定</a:t>
              </a:r>
              <a:r>
                <a:rPr lang="en-US" altLang="zh-CN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200</a:t>
              </a: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组完整轨迹，根据提供的数据采用物理建模或者机器学习算法，对击打平面上的乒乓球点进行预测</a:t>
              </a:r>
              <a:endParaRPr lang="zh-CN" alt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" name="矩形 19">
              <a:extLst>
                <a:ext uri="{FF2B5EF4-FFF2-40B4-BE49-F238E27FC236}">
                  <a16:creationId xmlns:a16="http://schemas.microsoft.com/office/drawing/2014/main" id="{7A7A1778-C756-4379-9569-AC73134ABEEB}"/>
                </a:ext>
              </a:extLst>
            </p:cNvPr>
            <p:cNvSpPr/>
            <p:nvPr/>
          </p:nvSpPr>
          <p:spPr>
            <a:xfrm>
              <a:off x="-243951" y="3304059"/>
              <a:ext cx="2241974" cy="4380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schemeClr val="tx2">
                      <a:lumMod val="75000"/>
                    </a:schemeClr>
                  </a:solidFill>
                  <a:latin typeface="Arial"/>
                  <a:ea typeface="微软雅黑"/>
                </a:rPr>
                <a:t>乒乓球轨迹预测</a:t>
              </a:r>
            </a:p>
          </p:txBody>
        </p:sp>
      </p:grpSp>
      <p:sp>
        <p:nvSpPr>
          <p:cNvPr id="7" name="文本框 21">
            <a:extLst>
              <a:ext uri="{FF2B5EF4-FFF2-40B4-BE49-F238E27FC236}">
                <a16:creationId xmlns:a16="http://schemas.microsoft.com/office/drawing/2014/main" id="{7BEDAECA-ECB0-4E0D-8931-790F97D7EBBE}"/>
              </a:ext>
            </a:extLst>
          </p:cNvPr>
          <p:cNvSpPr txBox="1"/>
          <p:nvPr/>
        </p:nvSpPr>
        <p:spPr>
          <a:xfrm>
            <a:off x="4393842" y="504633"/>
            <a:ext cx="334327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5800">
              <a:defRPr/>
            </a:pPr>
            <a:r>
              <a:rPr lang="zh-CN" altLang="en-US" sz="2800" b="1" dirty="0">
                <a:solidFill>
                  <a:schemeClr val="tx2">
                    <a:lumMod val="75000"/>
                  </a:schemeClr>
                </a:solidFill>
                <a:latin typeface="碳纤维正粗黑简体" panose="02010601030101010101" pitchFamily="2" charset="-122"/>
                <a:ea typeface="碳纤维正粗黑简体" panose="02010601030101010101" pitchFamily="2" charset="-122"/>
              </a:rPr>
              <a:t>问题介绍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7" y="1224972"/>
            <a:ext cx="5391362" cy="272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117" y="1506537"/>
            <a:ext cx="4300505" cy="244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87" y="1141934"/>
            <a:ext cx="2625804" cy="377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62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碳纤维正粗黑简体" panose="02010601030101010101" pitchFamily="2" charset="-122"/>
              </a:rPr>
              <a:t>数据分析</a:t>
            </a:r>
            <a:endParaRPr lang="zh-CN" alt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93" y="1225825"/>
            <a:ext cx="5759768" cy="376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9312" y="1141935"/>
            <a:ext cx="5444455" cy="288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训练数据分类如下（后续分别处理）：</a:t>
            </a:r>
            <a:br>
              <a:rPr lang="en-US" altLang="zh-CN" dirty="0"/>
            </a:b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轨迹抖动明显：</a:t>
            </a:r>
            <a:br>
              <a:rPr lang="en-US" altLang="zh-CN" dirty="0"/>
            </a:br>
            <a:r>
              <a:rPr lang="en-US" altLang="zh-CN" dirty="0"/>
              <a:t>x, y</a:t>
            </a:r>
            <a:r>
              <a:rPr lang="zh-CN" altLang="en-US" dirty="0"/>
              <a:t>方向采用</a:t>
            </a:r>
            <a:r>
              <a:rPr lang="en-US" altLang="zh-CN" dirty="0" err="1"/>
              <a:t>Kalman</a:t>
            </a:r>
            <a:r>
              <a:rPr lang="zh-CN" altLang="en-US" dirty="0"/>
              <a:t>滤波</a:t>
            </a:r>
            <a:br>
              <a:rPr lang="en-US" altLang="zh-CN" dirty="0"/>
            </a:br>
            <a:r>
              <a:rPr lang="en-US" altLang="zh-CN" dirty="0"/>
              <a:t>z</a:t>
            </a:r>
            <a:r>
              <a:rPr lang="zh-CN" altLang="en-US" dirty="0"/>
              <a:t>方向分段非线性拟合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68" y="1604292"/>
            <a:ext cx="4124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81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9F362D-7AD6-40E1-A6D5-FB237C8C3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92" y="546977"/>
            <a:ext cx="7602086" cy="50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8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34D73-FDF6-4C62-9A8B-C68FC71D6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47" y="547257"/>
            <a:ext cx="7567330" cy="50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1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物理建模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</p:sp>
      <p:sp>
        <p:nvSpPr>
          <p:cNvPr id="4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899139" y="5319495"/>
            <a:ext cx="1164492" cy="32430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4037549" y="5735676"/>
            <a:ext cx="4113728" cy="32430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新松机器人组：</a:t>
            </a:r>
            <a:r>
              <a:rPr lang="en-US" altLang="zh-CN" dirty="0"/>
              <a:t>Wand Maker</a:t>
            </a:r>
            <a:endParaRPr lang="zh-CN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9046" y="5297929"/>
            <a:ext cx="1050166" cy="324302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5" y="1802486"/>
            <a:ext cx="1375006" cy="1623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21" y="1152241"/>
            <a:ext cx="3954986" cy="51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71413" y="1770077"/>
            <a:ext cx="1375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浮力较小不考虑</a:t>
            </a:r>
          </a:p>
        </p:txBody>
      </p:sp>
      <p:sp>
        <p:nvSpPr>
          <p:cNvPr id="8" name="下箭头 7"/>
          <p:cNvSpPr/>
          <p:nvPr/>
        </p:nvSpPr>
        <p:spPr>
          <a:xfrm>
            <a:off x="2600587" y="1518407"/>
            <a:ext cx="58723" cy="21811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31972" y="1802486"/>
            <a:ext cx="823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空气阻力</a:t>
            </a:r>
          </a:p>
        </p:txBody>
      </p:sp>
      <p:sp>
        <p:nvSpPr>
          <p:cNvPr id="12" name="下箭头 11"/>
          <p:cNvSpPr/>
          <p:nvPr/>
        </p:nvSpPr>
        <p:spPr>
          <a:xfrm>
            <a:off x="3843556" y="1550816"/>
            <a:ext cx="58723" cy="21811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8719" y="1794348"/>
            <a:ext cx="1661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自旋引起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Magnus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力</a:t>
            </a:r>
          </a:p>
        </p:txBody>
      </p:sp>
      <p:sp>
        <p:nvSpPr>
          <p:cNvPr id="16" name="下箭头 15"/>
          <p:cNvSpPr/>
          <p:nvPr/>
        </p:nvSpPr>
        <p:spPr>
          <a:xfrm>
            <a:off x="5219350" y="1542678"/>
            <a:ext cx="58723" cy="21811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54" y="1313261"/>
            <a:ext cx="2845593" cy="130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2725" y="1288910"/>
            <a:ext cx="1196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 飞行过程</a:t>
            </a:r>
            <a:r>
              <a:rPr lang="en-US" altLang="zh-CN" sz="1600" dirty="0"/>
              <a:t>(</a:t>
            </a:r>
            <a:r>
              <a:rPr lang="zh-CN" altLang="en-US" sz="1600" dirty="0"/>
              <a:t>主下降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996093" y="1233083"/>
            <a:ext cx="1286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2.</a:t>
            </a:r>
            <a:r>
              <a:rPr lang="zh-CN" altLang="en-US" sz="1600" dirty="0"/>
              <a:t>碰撞过程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00250" y="4462733"/>
            <a:ext cx="2054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3.</a:t>
            </a:r>
            <a:r>
              <a:rPr lang="zh-CN" altLang="en-US" sz="1600" dirty="0"/>
              <a:t> 飞行过程</a:t>
            </a:r>
            <a:r>
              <a:rPr lang="en-US" altLang="zh-CN" sz="1600" dirty="0"/>
              <a:t>(</a:t>
            </a:r>
            <a:r>
              <a:rPr lang="zh-CN" altLang="en-US" sz="1600" dirty="0"/>
              <a:t>主上升</a:t>
            </a:r>
            <a:r>
              <a:rPr lang="en-US" altLang="zh-CN" sz="1600" dirty="0"/>
              <a:t>)  </a:t>
            </a:r>
            <a:r>
              <a:rPr lang="zh-CN" altLang="en-US" sz="1600" dirty="0"/>
              <a:t>受力同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21" y="2228471"/>
            <a:ext cx="40481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234" y="3352420"/>
            <a:ext cx="11144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97708" y="3309141"/>
            <a:ext cx="2504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按时间积分得到位移：</a:t>
            </a: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233" y="3652679"/>
            <a:ext cx="2322092" cy="38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16"/>
          <p:cNvSpPr/>
          <p:nvPr/>
        </p:nvSpPr>
        <p:spPr>
          <a:xfrm>
            <a:off x="1457658" y="36545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/>
              <a:t>加速度：</a:t>
            </a:r>
          </a:p>
        </p:txBody>
      </p:sp>
    </p:spTree>
    <p:extLst>
      <p:ext uri="{BB962C8B-B14F-4D97-AF65-F5344CB8AC3E}">
        <p14:creationId xmlns:p14="http://schemas.microsoft.com/office/powerpoint/2010/main" val="148438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theme/theme1.xml><?xml version="1.0" encoding="utf-8"?>
<a:theme xmlns:a="http://schemas.openxmlformats.org/drawingml/2006/main" name="maker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1588</TotalTime>
  <Words>567</Words>
  <Application>Microsoft Office PowerPoint</Application>
  <PresentationFormat>Custom</PresentationFormat>
  <Paragraphs>103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DIN Mittelschrift Std</vt:lpstr>
      <vt:lpstr>Heiti SC Medium</vt:lpstr>
      <vt:lpstr>微软雅黑</vt:lpstr>
      <vt:lpstr>宋体</vt:lpstr>
      <vt:lpstr>汉仪菱心体简</vt:lpstr>
      <vt:lpstr>碳纤维正粗黑简体</vt:lpstr>
      <vt:lpstr>Arial</vt:lpstr>
      <vt:lpstr>Calibri</vt:lpstr>
      <vt:lpstr>maker</vt:lpstr>
      <vt:lpstr>PowerPoint Presentation</vt:lpstr>
      <vt:lpstr>乒乓球轨迹预测系统</vt:lpstr>
      <vt:lpstr>PowerPoint Presentation</vt:lpstr>
      <vt:lpstr>PowerPoint Presentation</vt:lpstr>
      <vt:lpstr>PowerPoint Presentation</vt:lpstr>
      <vt:lpstr>数据分析</vt:lpstr>
      <vt:lpstr>PowerPoint Presentation</vt:lpstr>
      <vt:lpstr>PowerPoint Presentation</vt:lpstr>
      <vt:lpstr>物理建模</vt:lpstr>
      <vt:lpstr>物理模型算法框架</vt:lpstr>
      <vt:lpstr>物理模型预测轨迹</vt:lpstr>
      <vt:lpstr>LSTM编解码框架</vt:lpstr>
      <vt:lpstr>乒乓球界的Alphgo</vt:lpstr>
      <vt:lpstr>总结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Fan Wu</cp:lastModifiedBy>
  <cp:revision>295</cp:revision>
  <dcterms:created xsi:type="dcterms:W3CDTF">2017-09-06T09:06:53Z</dcterms:created>
  <dcterms:modified xsi:type="dcterms:W3CDTF">2017-09-18T09:48:19Z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juanliu@microsoft.com</vt:lpwstr>
  </property>
  <property fmtid="{D5CDD505-2E9C-101B-9397-08002B2CF9AE}" pid="6" name="MSIP_Label_f42aa342-8706-4288-bd11-ebb85995028c_SetDate">
    <vt:lpwstr>2017-09-16T19:57:09.1168001+08:00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